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6" r:id="rId4"/>
    <p:sldId id="269" r:id="rId5"/>
    <p:sldId id="270" r:id="rId6"/>
    <p:sldId id="260" r:id="rId7"/>
    <p:sldId id="278" r:id="rId8"/>
    <p:sldId id="261" r:id="rId9"/>
    <p:sldId id="262" r:id="rId10"/>
    <p:sldId id="276" r:id="rId11"/>
    <p:sldId id="277" r:id="rId12"/>
    <p:sldId id="275" r:id="rId13"/>
    <p:sldId id="265" r:id="rId14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orbel" panose="020B0503020204020204" pitchFamily="34" charset="0"/>
      <p:regular r:id="rId20"/>
      <p:bold r:id="rId21"/>
      <p:italic r:id="rId22"/>
      <p:boldItalic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 snapToGrid="0">
      <p:cViewPr varScale="1">
        <p:scale>
          <a:sx n="64" d="100"/>
          <a:sy n="64" d="100"/>
        </p:scale>
        <p:origin x="9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Education line, 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training material, pilot run, 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script for an eLearning module,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sustainability plan to ensure 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national embedding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1462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Education line, 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training material, pilot run, 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script for an eLearning module,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sustainability plan to ensure </a:t>
            </a:r>
            <a:b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200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national embedding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8510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5" name="Google Shape;19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dirty="0"/>
              <a:t>Follow up of  terms4FAIRskills activities, also related to </a:t>
            </a:r>
            <a:r>
              <a:rPr lang="en-GB" dirty="0" err="1"/>
              <a:t>FAIRsFAIR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sz="1200" b="0" i="0" u="none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</a:rPr>
              <a:t>Making EOSC Training more FAIR - EOSC Training Catalogue workshop for training coordinators and researchers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7984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8" name="Google Shape;10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49300"/>
            <a:ext cx="6665912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8:notes"/>
          <p:cNvSpPr txBox="1">
            <a:spLocks noGrp="1"/>
          </p:cNvSpPr>
          <p:nvPr>
            <p:ph type="body" idx="1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8:notes"/>
          <p:cNvSpPr txBox="1">
            <a:spLocks noGrp="1"/>
          </p:cNvSpPr>
          <p:nvPr>
            <p:ph type="sldNum" idx="12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2486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49300"/>
            <a:ext cx="6665912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4:notes"/>
          <p:cNvSpPr txBox="1">
            <a:spLocks noGrp="1"/>
          </p:cNvSpPr>
          <p:nvPr>
            <p:ph type="body" idx="1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/>
              <a:t>Downloaded 588 times since Feb 11 2019 (date 2 April 2019)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/>
              <a:t>First feedback received from DANS. </a:t>
            </a:r>
            <a:endParaRPr/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/>
              <a:t>Meeting planned with EOSCpilot project to investigate further collaboration.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4:notes"/>
          <p:cNvSpPr txBox="1">
            <a:spLocks noGrp="1"/>
          </p:cNvSpPr>
          <p:nvPr>
            <p:ph type="sldNum" idx="12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785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49300"/>
            <a:ext cx="6665912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1" name="Google Shape;271;p15:notes"/>
          <p:cNvSpPr txBox="1">
            <a:spLocks noGrp="1"/>
          </p:cNvSpPr>
          <p:nvPr>
            <p:ph type="body" idx="1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t" anchorCtr="0">
            <a:noAutofit/>
          </a:bodyPr>
          <a:lstStyle/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dirty="0"/>
              <a:t>Downloaded 588 times since Feb 11 2019 (date 2 April 2019)</a:t>
            </a:r>
          </a:p>
          <a:p>
            <a:pPr marL="45720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sz="1400" dirty="0"/>
              <a:t>Downloaded 853 times since Feb 11, 1164 views (date June 3 2019)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3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p15:notes"/>
          <p:cNvSpPr txBox="1">
            <a:spLocks noGrp="1"/>
          </p:cNvSpPr>
          <p:nvPr>
            <p:ph type="sldNum" idx="12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8451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00013" y="749300"/>
            <a:ext cx="6665912" cy="3749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8" name="Google Shape;288;p16:notes"/>
          <p:cNvSpPr txBox="1">
            <a:spLocks noGrp="1"/>
          </p:cNvSpPr>
          <p:nvPr>
            <p:ph type="body" idx="1"/>
          </p:nvPr>
        </p:nvSpPr>
        <p:spPr>
          <a:xfrm>
            <a:off x="686594" y="4749086"/>
            <a:ext cx="5492750" cy="4499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GB" sz="13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DS is the glue between the </a:t>
            </a:r>
            <a:r>
              <a:rPr lang="en-GB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 stakeholder groups 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3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16:notes"/>
          <p:cNvSpPr txBox="1">
            <a:spLocks noGrp="1"/>
          </p:cNvSpPr>
          <p:nvPr>
            <p:ph type="sldNum" idx="12"/>
          </p:nvPr>
        </p:nvSpPr>
        <p:spPr>
          <a:xfrm>
            <a:off x="3889109" y="9496436"/>
            <a:ext cx="2975240" cy="4999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325" tIns="48150" rIns="96325" bIns="4815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fld id="{00000000-1234-1234-1234-123412341234}" type="slidenum">
              <a:rPr lang="en-GB" sz="13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3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339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1" name="Google Shape;171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">
  <p:cSld name="02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768000" y="428399"/>
            <a:ext cx="10656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2800"/>
              <a:buFont typeface="Verdana"/>
              <a:buNone/>
              <a:defRPr sz="2800" b="1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768000" y="1143000"/>
            <a:ext cx="10656000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683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9718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7D00"/>
              </a:buClr>
              <a:buSzPts val="1080"/>
              <a:buFont typeface="Merriweather Sans"/>
              <a:buChar char="─"/>
              <a:defRPr sz="18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0861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7D00"/>
              </a:buClr>
              <a:buSzPts val="1260"/>
              <a:buFont typeface="Arial"/>
              <a:buChar char="•"/>
              <a:defRPr sz="14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7D00"/>
              </a:buClr>
              <a:buSzPts val="700"/>
              <a:buFont typeface="Merriweather Sans"/>
              <a:buChar char="─"/>
              <a:defRPr sz="10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768000" y="5950801"/>
            <a:ext cx="5952000" cy="360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fbeelding met bijschrift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verticale teks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e titel en teks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dia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ekop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van twee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elijking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met bijschrift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hyperlink" Target="https://www.dtls.nl/events/data-steward-knowledge-and-skills-workshop/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4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terms4fairskills.github.io/Announcement.html" TargetMode="External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7.png"/><Relationship Id="rId5" Type="http://schemas.openxmlformats.org/officeDocument/2006/relationships/image" Target="../media/image1.png"/><Relationship Id="rId10" Type="http://schemas.openxmlformats.org/officeDocument/2006/relationships/image" Target="../media/image6.png"/><Relationship Id="rId4" Type="http://schemas.openxmlformats.org/officeDocument/2006/relationships/hyperlink" Target="https://www.openaire.eu/cop-training" TargetMode="External"/><Relationship Id="rId9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iff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3.png"/><Relationship Id="rId5" Type="http://schemas.openxmlformats.org/officeDocument/2006/relationships/image" Target="../media/image3.png"/><Relationship Id="rId10" Type="http://schemas.openxmlformats.org/officeDocument/2006/relationships/hyperlink" Target="https://zenodo.org/record/2585691#.XPYDucgzaUl" TargetMode="External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hyperlink" Target="https://doi.org/10.5281/zenodo.2616477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ctrTitle"/>
          </p:nvPr>
        </p:nvSpPr>
        <p:spPr>
          <a:xfrm>
            <a:off x="1984247" y="946410"/>
            <a:ext cx="7992000" cy="4200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sz="3200" dirty="0" err="1">
                <a:latin typeface="Calibri"/>
                <a:ea typeface="Calibri"/>
                <a:cs typeface="Calibri"/>
                <a:sym typeface="Calibri"/>
              </a:rPr>
              <a:t>ZonMw</a:t>
            </a:r>
            <a:r>
              <a:rPr lang="en-GB" sz="3200" dirty="0">
                <a:latin typeface="Calibri"/>
                <a:ea typeface="Calibri"/>
                <a:cs typeface="Calibri"/>
                <a:sym typeface="Calibri"/>
              </a:rPr>
              <a:t> project</a:t>
            </a:r>
            <a:br>
              <a:rPr lang="en-GB" sz="3200" b="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0" dirty="0">
                <a:latin typeface="Calibri"/>
                <a:ea typeface="Calibri"/>
                <a:cs typeface="Calibri"/>
                <a:sym typeface="Calibri"/>
              </a:rPr>
              <a:t>Towards FAIR Data Steward as profession for the Life Sciences</a:t>
            </a:r>
            <a:endParaRPr sz="32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Board DTL</a:t>
            </a:r>
            <a:endParaRPr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June 4, 2019 </a:t>
            </a:r>
            <a:br>
              <a:rPr lang="en-GB" sz="2000" b="0" dirty="0">
                <a:latin typeface="Calibri"/>
                <a:ea typeface="Calibri"/>
                <a:cs typeface="Calibri"/>
                <a:sym typeface="Calibri"/>
              </a:rPr>
            </a:br>
            <a:br>
              <a:rPr lang="en-GB" sz="2000" b="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0" i="1" dirty="0">
                <a:latin typeface="Calibri"/>
                <a:ea typeface="Calibri"/>
                <a:cs typeface="Calibri"/>
                <a:sym typeface="Calibri"/>
              </a:rPr>
              <a:t>Celia van Gelder, Programme Manager DTL Learning/ELIXIR-NL Training</a:t>
            </a:r>
            <a:endParaRPr sz="2000" b="0" i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4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grpSp>
        <p:nvGrpSpPr>
          <p:cNvPr id="97" name="Google Shape;97;p14"/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98" name="Google Shape;98;p1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9" name="Google Shape;99;p1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" name="Google Shape;100;p1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2" name="Google Shape;102;p1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3" name="Google Shape;103;p1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4" name="Google Shape;104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4" descr="C:\Users\scholtenss\Dropbox\Salome\WERK\Presentaties\Pictures\zonmw-logo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1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grpSp>
        <p:nvGrpSpPr>
          <p:cNvPr id="200" name="Google Shape;200;p21"/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201" name="Google Shape;201;p2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2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2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p2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2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2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7" name="Google Shape;207;p2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1" descr="C:\Users\scholtenss\Dropbox\Salome\WERK\Presentaties\Pictures\zonmw-logo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1"/>
          <p:cNvSpPr txBox="1"/>
          <p:nvPr/>
        </p:nvSpPr>
        <p:spPr>
          <a:xfrm>
            <a:off x="825500" y="250222"/>
            <a:ext cx="10617200" cy="971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2800"/>
              <a:buFont typeface="Verdana"/>
              <a:buNone/>
            </a:pPr>
            <a:r>
              <a:rPr lang="en-GB" sz="3200" b="1" i="0" u="none" strike="noStrike" cap="none" dirty="0">
                <a:solidFill>
                  <a:srgbClr val="003183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Next steps in the project</a:t>
            </a:r>
            <a:endParaRPr sz="2000" b="0" i="1" u="none" strike="noStrike" cap="none" dirty="0">
              <a:solidFill>
                <a:srgbClr val="003183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825500" y="966650"/>
            <a:ext cx="10617200" cy="51918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1">
              <a:buClr>
                <a:schemeClr val="dk1"/>
              </a:buClr>
              <a:buSzPts val="2400"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Two one-day Data Stewardship Knowledge and skills workshops</a:t>
            </a:r>
          </a:p>
          <a:p>
            <a:pPr marL="342900" lvl="1" indent="-34290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June 11 and June 12, 2019, Utrecht</a:t>
            </a:r>
            <a:b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Evaluate and pilot with data stewards</a:t>
            </a:r>
            <a:b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u="sng" dirty="0">
                <a:solidFill>
                  <a:schemeClr val="hlink"/>
                </a:solidFill>
                <a:latin typeface="Corbel" panose="020B0503020204020204" pitchFamily="34" charset="0"/>
                <a:cs typeface="Calibri" panose="020F0502020204030204" pitchFamily="34" charset="0"/>
                <a:hlinkClick r:id="rId11"/>
              </a:rPr>
              <a:t>https://www.dtls.nl/events/data-steward-knowledge-and-skills-workshop/</a:t>
            </a:r>
            <a:br>
              <a:rPr lang="en-GB" sz="2200" u="sng" dirty="0">
                <a:solidFill>
                  <a:schemeClr val="hlink"/>
                </a:solidFill>
                <a:latin typeface="Corbel" panose="020B0503020204020204" pitchFamily="34" charset="0"/>
                <a:cs typeface="Calibri" panose="020F0502020204030204" pitchFamily="34" charset="0"/>
              </a:rPr>
            </a:b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-&gt; -&gt; Recommendations for stakeholders</a:t>
            </a:r>
            <a:br>
              <a:rPr lang="en-GB" sz="2200" u="sng" dirty="0">
                <a:solidFill>
                  <a:schemeClr val="hlink"/>
                </a:solidFill>
                <a:latin typeface="Corbel" panose="020B0503020204020204" pitchFamily="34" charset="0"/>
                <a:cs typeface="Calibri" panose="020F0502020204030204" pitchFamily="34" charset="0"/>
              </a:rPr>
            </a:br>
            <a:endParaRPr lang="en-GB" sz="2200" u="sng" dirty="0">
              <a:solidFill>
                <a:schemeClr val="accent6"/>
              </a:solidFill>
              <a:latin typeface="Corbel" panose="020B0503020204020204" pitchFamily="34" charset="0"/>
              <a:cs typeface="Calibri" panose="020F0502020204030204" pitchFamily="34" charset="0"/>
            </a:endParaRPr>
          </a:p>
          <a:p>
            <a:pPr lvl="1">
              <a:buClr>
                <a:schemeClr val="dk1"/>
              </a:buClr>
              <a:buSzPts val="2400"/>
            </a:pPr>
            <a:r>
              <a:rPr lang="en-GB" sz="2200" dirty="0" err="1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ZonMw</a:t>
            </a: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:</a:t>
            </a:r>
          </a:p>
          <a:p>
            <a:pPr marL="342900" lvl="1" indent="-34290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GB" sz="2200" dirty="0">
                <a:latin typeface="Corbel" panose="020B0503020204020204" pitchFamily="34" charset="0"/>
              </a:rPr>
              <a:t>20 June Project Meeting </a:t>
            </a:r>
            <a:r>
              <a:rPr lang="en-GB" sz="2200" dirty="0" err="1">
                <a:latin typeface="Corbel" panose="020B0503020204020204" pitchFamily="34" charset="0"/>
              </a:rPr>
              <a:t>ZonMw</a:t>
            </a:r>
            <a:r>
              <a:rPr lang="en-GB" sz="2200" dirty="0">
                <a:latin typeface="Corbel" panose="020B0503020204020204" pitchFamily="34" charset="0"/>
              </a:rPr>
              <a:t> </a:t>
            </a:r>
          </a:p>
          <a:p>
            <a:pPr marL="342900" lvl="1" indent="-342900"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GB" sz="2200" dirty="0">
                <a:latin typeface="Corbel" panose="020B0503020204020204" pitchFamily="34" charset="0"/>
              </a:rPr>
              <a:t>25 June final meeting with Consultation Committee</a:t>
            </a:r>
            <a:endParaRPr lang="en-GB" sz="2200" dirty="0">
              <a:solidFill>
                <a:schemeClr val="dk1"/>
              </a:solidFill>
              <a:latin typeface="Corbel" panose="020B0503020204020204" pitchFamily="34" charset="0"/>
              <a:cs typeface="Calibri"/>
            </a:endParaRPr>
          </a:p>
          <a:p>
            <a:pPr lvl="1">
              <a:buClr>
                <a:schemeClr val="dk1"/>
              </a:buClr>
              <a:buSzPts val="2400"/>
            </a:pPr>
            <a:endParaRPr lang="en-GB" sz="2200" dirty="0">
              <a:solidFill>
                <a:schemeClr val="dk1"/>
              </a:solidFill>
              <a:latin typeface="Corbel" panose="020B0503020204020204" pitchFamily="34" charset="0"/>
              <a:cs typeface="Calibri"/>
            </a:endParaRPr>
          </a:p>
          <a:p>
            <a:pPr lvl="1">
              <a:buClr>
                <a:schemeClr val="dk1"/>
              </a:buClr>
              <a:buSzPts val="2400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Visibility/Outreach:</a:t>
            </a:r>
          </a:p>
          <a:p>
            <a:pPr marL="342900" lvl="3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Health-RI February 2019, BioSB conference April 2019</a:t>
            </a:r>
          </a:p>
          <a:p>
            <a:pPr marL="342900" lvl="2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Upcoming:  All Hands Meeting ELIXIR June 2019, LIBER conference June 2019 (</a:t>
            </a:r>
            <a:r>
              <a:rPr lang="en-GB" sz="2200" dirty="0" err="1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talk+webinar+poster</a:t>
            </a: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),  ECCB/ISMB Basel July 2019 (</a:t>
            </a:r>
            <a:r>
              <a:rPr lang="en-GB" sz="2200" dirty="0" err="1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talk+poster</a:t>
            </a: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)</a:t>
            </a:r>
          </a:p>
          <a:p>
            <a:pPr marL="342900" lvl="2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  <a:t>Write paper</a:t>
            </a:r>
            <a:b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cs typeface="Calibri"/>
              </a:rPr>
            </a:br>
            <a:endParaRPr lang="en-GB" sz="2200" dirty="0">
              <a:solidFill>
                <a:schemeClr val="dk1"/>
              </a:solidFill>
              <a:latin typeface="Corbel" panose="020B0503020204020204" pitchFamily="34" charset="0"/>
              <a:cs typeface="Calibri"/>
            </a:endParaRPr>
          </a:p>
          <a:p>
            <a:pPr marL="342900" lvl="2" indent="-342900">
              <a:buClr>
                <a:schemeClr val="dk1"/>
              </a:buClr>
              <a:buSzPts val="2400"/>
              <a:buFont typeface="Arial"/>
              <a:buChar char="•"/>
            </a:pPr>
            <a:endParaRPr lang="en-GB" sz="2400" dirty="0">
              <a:solidFill>
                <a:schemeClr val="dk1"/>
              </a:solidFill>
              <a:latin typeface="Corbel" panose="020B0503020204020204" pitchFamily="34" charset="0"/>
              <a:cs typeface="Calibri"/>
            </a:endParaRP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lang="en-GB"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b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marR="0" lvl="1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052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21"/>
          <p:cNvPicPr preferRelativeResize="0"/>
          <p:nvPr/>
        </p:nvPicPr>
        <p:blipFill rotWithShape="1">
          <a:blip r:embed="rId3">
            <a:alphaModFix/>
          </a:blip>
          <a:srcRect l="6877" t="16500" r="8033" b="19823"/>
          <a:stretch/>
        </p:blipFill>
        <p:spPr>
          <a:xfrm>
            <a:off x="9417954" y="2540624"/>
            <a:ext cx="2540812" cy="1904129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1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grpSp>
        <p:nvGrpSpPr>
          <p:cNvPr id="200" name="Google Shape;200;p21"/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201" name="Google Shape;201;p2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2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2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p2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2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2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7" name="Google Shape;207;p2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1" descr="C:\Users\scholtenss\Dropbox\Salome\WERK\Presentaties\Pictures\zonmw-logo.pn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1"/>
          <p:cNvSpPr txBox="1"/>
          <p:nvPr/>
        </p:nvSpPr>
        <p:spPr>
          <a:xfrm>
            <a:off x="825500" y="425711"/>
            <a:ext cx="10617200" cy="971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2800"/>
              <a:buFont typeface="Verdana"/>
              <a:buNone/>
            </a:pPr>
            <a:r>
              <a:rPr lang="en-GB" sz="3200" b="1" i="0" u="none" strike="noStrike" cap="none" dirty="0">
                <a:solidFill>
                  <a:srgbClr val="003183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Next steps – continuation &amp; embedding </a:t>
            </a:r>
            <a:r>
              <a:rPr lang="en-GB" sz="3200" b="1" i="1" dirty="0">
                <a:solidFill>
                  <a:srgbClr val="003183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n</a:t>
            </a:r>
            <a:r>
              <a:rPr lang="en-GB" sz="3200" b="1" i="1" u="none" strike="noStrike" cap="none" dirty="0">
                <a:solidFill>
                  <a:srgbClr val="003183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ationally</a:t>
            </a:r>
            <a:endParaRPr sz="2000" b="0" i="1" u="none" strike="noStrike" cap="none" dirty="0">
              <a:solidFill>
                <a:srgbClr val="003183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614218" y="1337063"/>
            <a:ext cx="10617200" cy="415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P</a:t>
            </a: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lans going forward</a:t>
            </a:r>
          </a:p>
          <a:p>
            <a:pPr marL="342900" lvl="2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taxonomy of training aspects (just like Foster)</a:t>
            </a:r>
          </a:p>
          <a:p>
            <a:pPr marL="342900" lvl="2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E-learning with identifying gaps and knowledge areas (just like Mantra) </a:t>
            </a:r>
            <a:endParaRPr lang="en-GB" sz="2200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lvl="2" indent="-342900">
              <a:buClr>
                <a:schemeClr val="dk1"/>
              </a:buClr>
              <a:buSzPts val="2400"/>
              <a:buFont typeface="Arial"/>
              <a:buChar char="•"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Outline for curriculum and education line – </a:t>
            </a:r>
            <a:b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Design a script for an eLearning module</a:t>
            </a:r>
          </a:p>
          <a:p>
            <a:pPr marL="3429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GB" sz="22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Sustainability plan/recommendations to ensure national embedding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lang="en-GB" sz="2200" dirty="0">
              <a:solidFill>
                <a:schemeClr val="dk1"/>
              </a:solidFill>
              <a:latin typeface="Corbel" panose="020B0503020204020204" pitchFamily="34" charset="0"/>
              <a:cs typeface="Calibri"/>
              <a:sym typeface="Calibri"/>
            </a:endParaRPr>
          </a:p>
          <a:p>
            <a:pPr lvl="2"/>
            <a:r>
              <a:rPr lang="en-GB" sz="2200" dirty="0">
                <a:latin typeface="Corbel" panose="020B0503020204020204" pitchFamily="34" charset="0"/>
              </a:rPr>
              <a:t>NPOS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orbel" panose="020B0503020204020204" pitchFamily="34" charset="0"/>
              </a:rPr>
              <a:t>In NPOS context (project F); sept 2019-sept 2020,  two focal points:  </a:t>
            </a:r>
            <a:br>
              <a:rPr lang="en-GB" sz="2200" dirty="0">
                <a:latin typeface="Corbel" panose="020B0503020204020204" pitchFamily="34" charset="0"/>
              </a:rPr>
            </a:br>
            <a:r>
              <a:rPr lang="en-GB" sz="2200" dirty="0">
                <a:latin typeface="Corbel" panose="020B0503020204020204" pitchFamily="34" charset="0"/>
              </a:rPr>
              <a:t>a) establishing nationally endorsed competencies/skills for training data professionals</a:t>
            </a:r>
            <a:br>
              <a:rPr lang="en-GB" sz="2200" dirty="0">
                <a:latin typeface="Corbel" panose="020B0503020204020204" pitchFamily="34" charset="0"/>
              </a:rPr>
            </a:br>
            <a:r>
              <a:rPr lang="en-GB" sz="2200" dirty="0">
                <a:latin typeface="Corbel" panose="020B0503020204020204" pitchFamily="34" charset="0"/>
              </a:rPr>
              <a:t>b) overview training in OS &amp; DS – for researchers</a:t>
            </a:r>
            <a:endParaRPr lang="en-GB" sz="2200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orbel" panose="020B0503020204020204" pitchFamily="34" charset="0"/>
              </a:rPr>
              <a:t>Further alignment with LCRDM approach (</a:t>
            </a:r>
            <a:r>
              <a:rPr lang="en-GB" sz="2200" dirty="0" err="1">
                <a:latin typeface="Corbel" panose="020B0503020204020204" pitchFamily="34" charset="0"/>
              </a:rPr>
              <a:t>taakgroepen</a:t>
            </a:r>
            <a:r>
              <a:rPr lang="en-GB" sz="2200" dirty="0">
                <a:latin typeface="Corbel" panose="020B0503020204020204" pitchFamily="34" charset="0"/>
              </a:rPr>
              <a:t>)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GB" sz="2200" dirty="0">
                <a:latin typeface="Corbel" panose="020B0503020204020204" pitchFamily="34" charset="0"/>
              </a:rPr>
              <a:t>Broadening towards other domains and towards Open Science</a:t>
            </a:r>
          </a:p>
          <a:p>
            <a:pPr marR="0" lvl="1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dirty="0"/>
          </a:p>
        </p:txBody>
      </p:sp>
      <p:pic>
        <p:nvPicPr>
          <p:cNvPr id="211" name="Google Shape;211;p21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7527607" y="2540624"/>
            <a:ext cx="1465590" cy="466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21"/>
          <p:cNvPicPr preferRelativeResize="0">
            <a:picLocks noChangeAspect="1"/>
          </p:cNvPicPr>
          <p:nvPr/>
        </p:nvPicPr>
        <p:blipFill rotWithShape="1">
          <a:blip r:embed="rId13">
            <a:alphaModFix/>
          </a:blip>
          <a:srcRect l="7160" t="11567" r="8064" b="6379"/>
          <a:stretch/>
        </p:blipFill>
        <p:spPr>
          <a:xfrm>
            <a:off x="9793126" y="1117296"/>
            <a:ext cx="2255580" cy="1236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7131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57EF6-2109-408C-87ED-1DD02FDDE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795" y="1344181"/>
            <a:ext cx="10515600" cy="687820"/>
          </a:xfrm>
        </p:spPr>
        <p:txBody>
          <a:bodyPr/>
          <a:lstStyle/>
          <a:p>
            <a:r>
              <a:rPr lang="en-GB" sz="3200" b="1" dirty="0">
                <a:solidFill>
                  <a:srgbClr val="003183"/>
                </a:solidFill>
                <a:latin typeface="Corbel" panose="020B0503020204020204" pitchFamily="34" charset="0"/>
              </a:rPr>
              <a:t>Next steps – continuation &amp; embedding </a:t>
            </a:r>
            <a:r>
              <a:rPr lang="en-GB" sz="3200" b="1" i="1" dirty="0">
                <a:solidFill>
                  <a:srgbClr val="003183"/>
                </a:solidFill>
                <a:latin typeface="Corbel" panose="020B0503020204020204" pitchFamily="34" charset="0"/>
              </a:rPr>
              <a:t>internationally</a:t>
            </a:r>
            <a:br>
              <a:rPr lang="en-GB" sz="3200" i="1" dirty="0">
                <a:solidFill>
                  <a:srgbClr val="003183"/>
                </a:solidFill>
                <a:latin typeface="Corbel" panose="020B0503020204020204" pitchFamily="34" charset="0"/>
              </a:rPr>
            </a:br>
            <a:br>
              <a:rPr lang="en-GB" sz="3200" b="1" dirty="0">
                <a:solidFill>
                  <a:srgbClr val="003183"/>
                </a:solidFill>
              </a:rPr>
            </a:br>
            <a:br>
              <a:rPr lang="en-GB" b="1" dirty="0">
                <a:solidFill>
                  <a:srgbClr val="003183"/>
                </a:solidFill>
              </a:rPr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E1DCC-5706-4DFA-A802-0929C8968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49795" y="1509783"/>
            <a:ext cx="10515600" cy="4351338"/>
          </a:xfrm>
        </p:spPr>
        <p:txBody>
          <a:bodyPr/>
          <a:lstStyle/>
          <a:p>
            <a:pPr marL="114300" indent="0">
              <a:buNone/>
            </a:pPr>
            <a:r>
              <a:rPr lang="en-GB" sz="2200" dirty="0">
                <a:latin typeface="Corbel" panose="020B0503020204020204" pitchFamily="34" charset="0"/>
              </a:rPr>
              <a:t>We will take outputs and recommendations further than NL</a:t>
            </a:r>
            <a:br>
              <a:rPr lang="en-GB" sz="2200" dirty="0">
                <a:latin typeface="Corbel" panose="020B0503020204020204" pitchFamily="34" charset="0"/>
              </a:rPr>
            </a:br>
            <a:endParaRPr lang="en-GB" sz="2200" dirty="0">
              <a:latin typeface="Corbel" panose="020B0503020204020204" pitchFamily="34" charset="0"/>
            </a:endParaRPr>
          </a:p>
          <a:p>
            <a:r>
              <a:rPr lang="en-GB" sz="2200" dirty="0">
                <a:latin typeface="Corbel" panose="020B0503020204020204" pitchFamily="34" charset="0"/>
              </a:rPr>
              <a:t>Paris workshop 20-21 May 2019: Terminology for FAIR skills (#terms4FAIRskills) </a:t>
            </a:r>
            <a:r>
              <a:rPr lang="en-GB" sz="2200" dirty="0">
                <a:latin typeface="Corbel" panose="020B0503020204020204" pitchFamily="34" charset="0"/>
                <a:hlinkClick r:id="rId3"/>
              </a:rPr>
              <a:t>https://terms4fairskills.github.io/Announcement.html</a:t>
            </a:r>
            <a:br>
              <a:rPr lang="en-GB" sz="2200" dirty="0">
                <a:latin typeface="Corbel" panose="020B0503020204020204" pitchFamily="34" charset="0"/>
              </a:rPr>
            </a:br>
            <a:r>
              <a:rPr lang="en-GB" sz="2200" dirty="0">
                <a:latin typeface="Corbel" panose="020B0503020204020204" pitchFamily="34" charset="0"/>
              </a:rPr>
              <a:t>Co-organisers:  </a:t>
            </a:r>
            <a:r>
              <a:rPr lang="en-GB" sz="2200" dirty="0" err="1">
                <a:latin typeface="Corbel" panose="020B0503020204020204" pitchFamily="34" charset="0"/>
              </a:rPr>
              <a:t>EOSCpilot</a:t>
            </a:r>
            <a:r>
              <a:rPr lang="en-GB" sz="2200" dirty="0">
                <a:latin typeface="Corbel" panose="020B0503020204020204" pitchFamily="34" charset="0"/>
              </a:rPr>
              <a:t>, DTL/ELIXIR-NL, CODATA, </a:t>
            </a:r>
            <a:r>
              <a:rPr lang="en-GB" sz="2200" dirty="0" err="1">
                <a:latin typeface="Corbel" panose="020B0503020204020204" pitchFamily="34" charset="0"/>
              </a:rPr>
              <a:t>FAIRsharing</a:t>
            </a:r>
            <a:r>
              <a:rPr lang="en-GB" sz="2200" dirty="0">
                <a:latin typeface="Corbel" panose="020B0503020204020204" pitchFamily="34" charset="0"/>
              </a:rPr>
              <a:t>, DCC, TUD</a:t>
            </a:r>
          </a:p>
          <a:p>
            <a:pPr lvl="1"/>
            <a:r>
              <a:rPr lang="en-GB" sz="1800" dirty="0" err="1">
                <a:latin typeface="Corbel" panose="020B0503020204020204" pitchFamily="34" charset="0"/>
              </a:rPr>
              <a:t>FAIRsFAIR</a:t>
            </a:r>
            <a:r>
              <a:rPr lang="en-GB" sz="1800" dirty="0">
                <a:latin typeface="Corbel" panose="020B0503020204020204" pitchFamily="34" charset="0"/>
              </a:rPr>
              <a:t> will most probably host the follow-up workshop.</a:t>
            </a:r>
          </a:p>
          <a:p>
            <a:r>
              <a:rPr lang="en-GB" sz="2200" dirty="0">
                <a:latin typeface="Corbel" panose="020B0503020204020204" pitchFamily="34" charset="0"/>
              </a:rPr>
              <a:t>ELIXIR Training Platform</a:t>
            </a:r>
          </a:p>
          <a:p>
            <a:pPr lvl="1"/>
            <a:r>
              <a:rPr lang="en-GB" sz="2200" dirty="0">
                <a:latin typeface="Corbel" panose="020B0503020204020204" pitchFamily="34" charset="0"/>
              </a:rPr>
              <a:t>Annotate training resources in </a:t>
            </a:r>
            <a:r>
              <a:rPr lang="en-GB" sz="2200" dirty="0" err="1">
                <a:latin typeface="Corbel" panose="020B0503020204020204" pitchFamily="34" charset="0"/>
              </a:rPr>
              <a:t>TeSS</a:t>
            </a:r>
            <a:r>
              <a:rPr lang="en-GB" sz="2200" dirty="0">
                <a:latin typeface="Corbel" panose="020B0503020204020204" pitchFamily="34" charset="0"/>
              </a:rPr>
              <a:t>, the ELIXIR Training Portal, learning paths</a:t>
            </a:r>
          </a:p>
          <a:p>
            <a:r>
              <a:rPr lang="en-GB" sz="2200" dirty="0">
                <a:latin typeface="Corbel" panose="020B0503020204020204" pitchFamily="34" charset="0"/>
              </a:rPr>
              <a:t>Community of practice of training coordinators (</a:t>
            </a:r>
            <a:r>
              <a:rPr lang="en-GB" sz="2200" dirty="0">
                <a:latin typeface="Corbel" panose="020B0503020204020204" pitchFamily="34" charset="0"/>
                <a:hlinkClick r:id="rId4"/>
              </a:rPr>
              <a:t>https://www.openaire.eu/cop-training</a:t>
            </a:r>
            <a:r>
              <a:rPr lang="en-GB" sz="2200" dirty="0">
                <a:latin typeface="Corbel" panose="020B0503020204020204" pitchFamily="34" charset="0"/>
              </a:rPr>
              <a:t>)</a:t>
            </a:r>
          </a:p>
          <a:p>
            <a:pPr lvl="1"/>
            <a:r>
              <a:rPr lang="en-GB" sz="2200" dirty="0">
                <a:solidFill>
                  <a:schemeClr val="tx1"/>
                </a:solidFill>
                <a:latin typeface="Corbel" panose="020B0503020204020204" pitchFamily="34" charset="0"/>
              </a:rPr>
              <a:t>workshop at OSFAIR in Porto September 2019 – recommendations for EOSC Training Portal</a:t>
            </a:r>
          </a:p>
          <a:p>
            <a:pPr lvl="1"/>
            <a:endParaRPr lang="en-GB" dirty="0"/>
          </a:p>
        </p:txBody>
      </p:sp>
      <p:sp>
        <p:nvSpPr>
          <p:cNvPr id="199" name="Google Shape;199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grpSp>
        <p:nvGrpSpPr>
          <p:cNvPr id="200" name="Google Shape;200;p21"/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201" name="Google Shape;201;p2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21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2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p2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21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21"/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7" name="Google Shape;207;p2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21" descr="C:\Users\scholtenss\Dropbox\Salome\WERK\Presentaties\Pictures\zonmw-logo.png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419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8AEAA-7CDA-497C-8632-160857E6D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>
                <a:solidFill>
                  <a:srgbClr val="003183"/>
                </a:solidFill>
                <a:latin typeface="Corbel" panose="020B0503020204020204" pitchFamily="34" charset="0"/>
                <a:sym typeface="Arial"/>
              </a:rPr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E3420-E595-4E90-B05B-E2F9D45749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38150" lvl="0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2000" dirty="0">
                <a:latin typeface="Corbel" panose="020B0503020204020204" pitchFamily="34" charset="0"/>
                <a:ea typeface="Corbel"/>
                <a:cs typeface="Corbel"/>
                <a:sym typeface="Corbel"/>
              </a:rPr>
              <a:t>Core team:</a:t>
            </a:r>
          </a:p>
          <a:p>
            <a:pPr marL="895350" lvl="1" indent="-2857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2000" dirty="0">
                <a:latin typeface="Corbel" panose="020B0503020204020204" pitchFamily="34" charset="0"/>
                <a:ea typeface="Corbel"/>
                <a:cs typeface="Corbel"/>
                <a:sym typeface="Corbel"/>
              </a:rPr>
              <a:t>UMCG: Salome Scholtens, Marije van der Gee</a:t>
            </a:r>
            <a:r>
              <a:rPr lang="en-GB" sz="2000" dirty="0">
                <a:latin typeface="Corbel" panose="020B0503020204020204" pitchFamily="34" charset="0"/>
              </a:rPr>
              <a:t>st</a:t>
            </a:r>
          </a:p>
          <a:p>
            <a:pPr marL="895350" lvl="1" indent="-247650">
              <a:spcBef>
                <a:spcPts val="0"/>
              </a:spcBef>
            </a:pPr>
            <a:r>
              <a:rPr lang="en-GB" sz="2000" dirty="0">
                <a:latin typeface="Corbel" panose="020B0503020204020204" pitchFamily="34" charset="0"/>
              </a:rPr>
              <a:t>UMCU: Nelly </a:t>
            </a:r>
            <a:r>
              <a:rPr lang="en-GB" sz="2000" dirty="0" err="1">
                <a:latin typeface="Corbel" panose="020B0503020204020204" pitchFamily="34" charset="0"/>
              </a:rPr>
              <a:t>Anbeek</a:t>
            </a:r>
            <a:r>
              <a:rPr lang="en-GB" sz="2000" dirty="0">
                <a:latin typeface="Corbel" panose="020B0503020204020204" pitchFamily="34" charset="0"/>
              </a:rPr>
              <a:t>, Jasmin </a:t>
            </a:r>
            <a:r>
              <a:rPr lang="en-GB" sz="2000" dirty="0">
                <a:latin typeface="Corbel" panose="020B0503020204020204" pitchFamily="34" charset="0"/>
                <a:sym typeface="Arial"/>
              </a:rPr>
              <a:t>Böhmer</a:t>
            </a:r>
            <a:endParaRPr lang="en-GB" sz="2000" dirty="0">
              <a:latin typeface="Corbel" panose="020B0503020204020204" pitchFamily="34" charset="0"/>
            </a:endParaRPr>
          </a:p>
          <a:p>
            <a:pPr marL="895350" lvl="1" indent="-2476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Corbel"/>
              <a:buChar char="•"/>
            </a:pPr>
            <a:r>
              <a:rPr lang="en-GB" sz="2000" dirty="0" err="1">
                <a:latin typeface="Corbel" panose="020B0503020204020204" pitchFamily="34" charset="0"/>
              </a:rPr>
              <a:t>Radboudumc</a:t>
            </a:r>
            <a:r>
              <a:rPr lang="en-GB" sz="2000" dirty="0">
                <a:latin typeface="Corbel" panose="020B0503020204020204" pitchFamily="34" charset="0"/>
              </a:rPr>
              <a:t>: Mirjam </a:t>
            </a:r>
            <a:r>
              <a:rPr lang="en-GB" sz="2000" dirty="0" err="1">
                <a:latin typeface="Corbel" panose="020B0503020204020204" pitchFamily="34" charset="0"/>
              </a:rPr>
              <a:t>Brullemans</a:t>
            </a:r>
            <a:endParaRPr lang="en-GB" sz="2000" dirty="0">
              <a:latin typeface="Corbel" panose="020B0503020204020204" pitchFamily="34" charset="0"/>
            </a:endParaRPr>
          </a:p>
          <a:p>
            <a:pPr marL="895350" lvl="1" indent="-2476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Corbel"/>
              <a:buChar char="•"/>
            </a:pPr>
            <a:r>
              <a:rPr lang="en-GB" sz="2000" dirty="0">
                <a:latin typeface="Corbel" panose="020B0503020204020204" pitchFamily="34" charset="0"/>
              </a:rPr>
              <a:t>Radboud University: Mijke Jetten, Inge </a:t>
            </a:r>
            <a:r>
              <a:rPr lang="en-GB" sz="2000" dirty="0" err="1">
                <a:latin typeface="Corbel" panose="020B0503020204020204" pitchFamily="34" charset="0"/>
              </a:rPr>
              <a:t>Slouwerhof</a:t>
            </a:r>
            <a:endParaRPr lang="en-GB" sz="2000" dirty="0">
              <a:latin typeface="Corbel" panose="020B0503020204020204" pitchFamily="34" charset="0"/>
            </a:endParaRPr>
          </a:p>
          <a:p>
            <a:pPr marL="895350" lvl="1" indent="-24765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Corbel"/>
              <a:buChar char="•"/>
            </a:pPr>
            <a:r>
              <a:rPr lang="en-GB" sz="2000" dirty="0">
                <a:latin typeface="Corbel" panose="020B0503020204020204" pitchFamily="34" charset="0"/>
              </a:rPr>
              <a:t>DTL:  Christine Staiger, Celia van Gelder</a:t>
            </a:r>
          </a:p>
          <a:p>
            <a:r>
              <a:rPr lang="en-GB" sz="2000" dirty="0">
                <a:latin typeface="Corbel" panose="020B0503020204020204" pitchFamily="34" charset="0"/>
              </a:rPr>
              <a:t>Elevate: Nienke Verdonk</a:t>
            </a:r>
          </a:p>
          <a:p>
            <a:r>
              <a:rPr lang="en-GB" sz="2000" dirty="0">
                <a:latin typeface="Corbel" panose="020B0503020204020204" pitchFamily="34" charset="0"/>
              </a:rPr>
              <a:t>The DTL Data Stewards Interest Group</a:t>
            </a:r>
          </a:p>
          <a:p>
            <a:r>
              <a:rPr lang="en-GB" sz="2000" dirty="0">
                <a:latin typeface="Corbel" panose="020B0503020204020204" pitchFamily="34" charset="0"/>
              </a:rPr>
              <a:t>ELIXIR-Belgium/VIB: Paula Andrea Martinez, Alexander Botzki</a:t>
            </a:r>
          </a:p>
          <a:p>
            <a:r>
              <a:rPr lang="en-GB" sz="2000" dirty="0">
                <a:latin typeface="Corbel" panose="020B0503020204020204" pitchFamily="34" charset="0"/>
              </a:rPr>
              <a:t>Funders: </a:t>
            </a:r>
            <a:r>
              <a:rPr lang="en-GB" sz="2000" dirty="0" err="1">
                <a:latin typeface="Corbel" panose="020B0503020204020204" pitchFamily="34" charset="0"/>
              </a:rPr>
              <a:t>ZonMw</a:t>
            </a:r>
            <a:r>
              <a:rPr lang="en-GB" sz="2000" dirty="0">
                <a:latin typeface="Corbel" panose="020B0503020204020204" pitchFamily="34" charset="0"/>
              </a:rPr>
              <a:t>, ELIXIR-NL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grpSp>
        <p:nvGrpSpPr>
          <p:cNvPr id="112" name="Google Shape;112;p15"/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113" name="Google Shape;113;p1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4" name="Google Shape;114;p1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5" name="Google Shape;115;p1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6" name="Google Shape;116;p1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7" name="Google Shape;117;p1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8" name="Google Shape;118;p15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19" name="Google Shape;119;p15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 descr="C:\Users\scholtenss\Dropbox\Salome\WERK\Presentaties\Pictures\zonmw-logo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5"/>
          <p:cNvSpPr txBox="1"/>
          <p:nvPr/>
        </p:nvSpPr>
        <p:spPr>
          <a:xfrm>
            <a:off x="825500" y="425711"/>
            <a:ext cx="10617200" cy="971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2800"/>
              <a:buFont typeface="Verdana"/>
              <a:buNone/>
            </a:pPr>
            <a:r>
              <a:rPr lang="en-GB" sz="3200" b="1" i="0" u="none" strike="noStrike" cap="none" dirty="0">
                <a:solidFill>
                  <a:srgbClr val="003183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Data Stewardship Project</a:t>
            </a:r>
            <a:endParaRPr sz="2000" b="0" i="1" u="none" strike="noStrike" cap="none" dirty="0">
              <a:solidFill>
                <a:srgbClr val="003183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5"/>
          <p:cNvSpPr txBox="1"/>
          <p:nvPr/>
        </p:nvSpPr>
        <p:spPr>
          <a:xfrm>
            <a:off x="825500" y="1309605"/>
            <a:ext cx="10617200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1 year project (August 2018 – July 2019)</a:t>
            </a: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marR="0" lvl="0" indent="-21367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Char char="•"/>
            </a:pPr>
            <a:r>
              <a:rPr lang="en-GB" sz="2400" b="0" i="0" u="none" strike="noStrike" cap="none" dirty="0" err="1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ZonMw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 funded (50k), complemented with in-kind contributions of the core team members</a:t>
            </a:r>
            <a:endParaRPr dirty="0">
              <a:latin typeface="Corbel" panose="020B0503020204020204" pitchFamily="34" charset="0"/>
            </a:endParaRPr>
          </a:p>
          <a:p>
            <a:pPr marL="342900" marR="0" lvl="0" indent="-21367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Core team: DTL/ELIXIR-NL, UMCG/RUG, </a:t>
            </a:r>
            <a:r>
              <a:rPr lang="en-GB" sz="2400" b="0" i="0" u="none" strike="noStrike" cap="none" dirty="0" err="1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Radboudumc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/RU, UMCU</a:t>
            </a:r>
            <a:endParaRPr dirty="0">
              <a:latin typeface="Corbel" panose="020B0503020204020204" pitchFamily="34" charset="0"/>
            </a:endParaRPr>
          </a:p>
          <a:p>
            <a:pPr marL="342900" marR="0" lvl="0" indent="-213677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35"/>
              <a:buFont typeface="Arial"/>
              <a:buChar char="•"/>
            </a:pP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Consultation committee: representatives of main </a:t>
            </a:r>
            <a:b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stakeholders: LCRDM, Data4Lifesciences, Health-RI, </a:t>
            </a:r>
            <a:b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4TU, SURF, NFU, DAS (</a:t>
            </a:r>
            <a:r>
              <a:rPr lang="en-GB" sz="2400" b="0" i="0" u="none" strike="noStrike" cap="none" dirty="0" err="1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hogescholen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), </a:t>
            </a:r>
            <a:r>
              <a:rPr lang="en-GB" sz="2400" b="0" i="0" u="none" strike="noStrike" cap="none" dirty="0" err="1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ZonMw</a:t>
            </a:r>
            <a:r>
              <a:rPr lang="en-GB" sz="2400" b="0" i="0" u="none" strike="noStrike" cap="none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 </a:t>
            </a:r>
            <a:endParaRPr sz="2400" b="0" i="0" u="none" strike="noStrike" cap="none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123" name="Google Shape;123;p15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9211662" y="294740"/>
            <a:ext cx="2019300" cy="100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5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8761120" y="3813295"/>
            <a:ext cx="3265990" cy="2169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6"/>
          <p:cNvSpPr txBox="1">
            <a:spLocks noGrp="1"/>
          </p:cNvSpPr>
          <p:nvPr>
            <p:ph type="ctrTitle"/>
          </p:nvPr>
        </p:nvSpPr>
        <p:spPr>
          <a:xfrm>
            <a:off x="754602" y="321655"/>
            <a:ext cx="104845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3200"/>
              <a:buFont typeface="Verdana"/>
              <a:buNone/>
            </a:pPr>
            <a:r>
              <a:rPr lang="en-GB" b="0" dirty="0">
                <a:solidFill>
                  <a:schemeClr val="accent1"/>
                </a:solidFill>
                <a:latin typeface="Corbel"/>
                <a:sym typeface="Calibri"/>
              </a:rPr>
              <a:t>Defining the DS profession: </a:t>
            </a:r>
            <a:br>
              <a:rPr lang="en-GB" b="0" dirty="0">
                <a:solidFill>
                  <a:schemeClr val="accent1"/>
                </a:solidFill>
                <a:latin typeface="Corbel"/>
                <a:sym typeface="Calibri"/>
              </a:rPr>
            </a:br>
            <a:r>
              <a:rPr lang="en-GB" b="0" dirty="0">
                <a:solidFill>
                  <a:schemeClr val="accent1"/>
                </a:solidFill>
                <a:latin typeface="Corbel"/>
                <a:sym typeface="Calibri"/>
              </a:rPr>
              <a:t>Towards FAIR Data Steward as profession for the Life Sciences </a:t>
            </a:r>
            <a:endParaRPr b="0" dirty="0">
              <a:solidFill>
                <a:schemeClr val="accent1"/>
              </a:solidFill>
              <a:latin typeface="Corbel"/>
              <a:sym typeface="Calibri"/>
            </a:endParaRPr>
          </a:p>
        </p:txBody>
      </p:sp>
      <p:sp>
        <p:nvSpPr>
          <p:cNvPr id="174" name="Google Shape;174;p26"/>
          <p:cNvSpPr txBox="1">
            <a:spLocks noGrp="1"/>
          </p:cNvSpPr>
          <p:nvPr>
            <p:ph type="body" idx="1"/>
          </p:nvPr>
        </p:nvSpPr>
        <p:spPr>
          <a:xfrm>
            <a:off x="879187" y="1435094"/>
            <a:ext cx="10583750" cy="46323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0"/>
              </a:spcBef>
            </a:pPr>
            <a:r>
              <a:rPr lang="en-GB" b="0" i="0" u="none" strike="noStrike" cap="none" dirty="0">
                <a:solidFill>
                  <a:schemeClr val="tx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A collaborative approach built on existing </a:t>
            </a:r>
            <a:r>
              <a:rPr lang="en-GB" dirty="0">
                <a:solidFill>
                  <a:schemeClr val="tx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expertise in order to increase the quality and capacity of data stewards for life sciences.</a:t>
            </a:r>
            <a:br>
              <a:rPr lang="en-GB" dirty="0">
                <a:solidFill>
                  <a:schemeClr val="tx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endParaRPr lang="en-GB" dirty="0">
              <a:solidFill>
                <a:schemeClr val="tx1"/>
              </a:solidFill>
              <a:latin typeface="Corbel" panose="020B0503020204020204" pitchFamily="34" charset="0"/>
              <a:ea typeface="Calibri"/>
              <a:cs typeface="Calibri"/>
            </a:endParaRPr>
          </a:p>
          <a:p>
            <a:pPr marL="342900" indent="-342900">
              <a:spcBef>
                <a:spcPts val="0"/>
              </a:spcBef>
            </a:pPr>
            <a:r>
              <a:rPr lang="en-GB" dirty="0">
                <a:solidFill>
                  <a:schemeClr val="tx1"/>
                </a:solidFill>
                <a:latin typeface="Corbel" panose="020B0503020204020204" pitchFamily="34" charset="0"/>
                <a:cs typeface="Calibri"/>
                <a:sym typeface="Calibri"/>
              </a:rPr>
              <a:t>Aim:  professionalise the data steward function within the life-sciences domain, with a special focus on implementation of the FAIR principles and  endorsed by all stakeholders in NL</a:t>
            </a:r>
            <a:br>
              <a:rPr lang="en-GB" dirty="0">
                <a:solidFill>
                  <a:schemeClr val="tx1"/>
                </a:solidFill>
                <a:latin typeface="Corbel" panose="020B0503020204020204" pitchFamily="34" charset="0"/>
                <a:cs typeface="Calibri"/>
                <a:sym typeface="Calibri"/>
              </a:rPr>
            </a:br>
            <a:endParaRPr lang="en-GB" dirty="0">
              <a:solidFill>
                <a:schemeClr val="tx1"/>
              </a:solidFill>
              <a:latin typeface="Corbel" panose="020B0503020204020204" pitchFamily="34" charset="0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b="0" i="0" u="none" strike="noStrike" cap="none" dirty="0">
                <a:solidFill>
                  <a:schemeClr val="tx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By developing training for existing and new data stewards, creating a standardized job description, formalising the function and creating more visibility of the function.   </a:t>
            </a:r>
            <a:br>
              <a:rPr lang="en-GB" b="0" i="0" u="none" strike="noStrike" cap="none" dirty="0">
                <a:solidFill>
                  <a:schemeClr val="tx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endParaRPr lang="en-GB" b="0" i="0" u="none" strike="noStrike" cap="none" dirty="0">
              <a:solidFill>
                <a:schemeClr val="tx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  <a:p>
            <a:pPr marL="342900" indent="-342900"/>
            <a:r>
              <a:rPr lang="en-GB" dirty="0">
                <a:latin typeface="Corbel" panose="020B0503020204020204" pitchFamily="34" charset="0"/>
                <a:cs typeface="Calibri"/>
              </a:rPr>
              <a:t>https://zenodo.org/communities/nl-ds-pd-ls/ </a:t>
            </a:r>
            <a:br>
              <a:rPr lang="en-GB" dirty="0">
                <a:latin typeface="Corbel" panose="020B0503020204020204" pitchFamily="34" charset="0"/>
                <a:cs typeface="Calibri"/>
              </a:rPr>
            </a:br>
            <a:r>
              <a:rPr lang="en-GB" dirty="0">
                <a:latin typeface="Corbel" panose="020B0503020204020204" pitchFamily="34" charset="0"/>
                <a:cs typeface="Calibri"/>
              </a:rPr>
              <a:t>  </a:t>
            </a:r>
          </a:p>
          <a:p>
            <a:pPr marL="342900" indent="-342900"/>
            <a:r>
              <a:rPr lang="en-GB" dirty="0">
                <a:solidFill>
                  <a:schemeClr val="tx1"/>
                </a:solidFill>
                <a:latin typeface="Corbel" panose="020B0503020204020204" pitchFamily="34" charset="0"/>
                <a:cs typeface="Calibri"/>
              </a:rPr>
              <a:t>Contact: Salome Scholtens (UMCG), Celia van Gelder (DTL)</a:t>
            </a:r>
          </a:p>
          <a:p>
            <a:pPr marL="342900" marR="0" lvl="0" indent="-342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endParaRPr b="0" i="0" u="none" strike="noStrike" cap="none" dirty="0">
              <a:solidFill>
                <a:schemeClr val="tx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26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623971C-F9E9-4BA7-8988-FD2BAA137FDF}"/>
              </a:ext>
            </a:extLst>
          </p:cNvPr>
          <p:cNvGrpSpPr>
            <a:grpSpLocks noChangeAspect="1"/>
          </p:cNvGrpSpPr>
          <p:nvPr/>
        </p:nvGrpSpPr>
        <p:grpSpPr>
          <a:xfrm>
            <a:off x="1096103" y="5980346"/>
            <a:ext cx="10366834" cy="1067448"/>
            <a:chOff x="0" y="0"/>
            <a:chExt cx="7512021" cy="773430"/>
          </a:xfrm>
        </p:grpSpPr>
        <p:pic>
          <p:nvPicPr>
            <p:cNvPr id="13" name="Google Shape;176;p26">
              <a:extLst>
                <a:ext uri="{FF2B5EF4-FFF2-40B4-BE49-F238E27FC236}">
                  <a16:creationId xmlns:a16="http://schemas.microsoft.com/office/drawing/2014/main" id="{8F07EC5A-DE77-4253-93F6-D253A14625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80;p26">
              <a:extLst>
                <a:ext uri="{FF2B5EF4-FFF2-40B4-BE49-F238E27FC236}">
                  <a16:creationId xmlns:a16="http://schemas.microsoft.com/office/drawing/2014/main" id="{9BAE3734-94F7-4B23-8E3A-AFC5B8A82D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82;p26">
              <a:extLst>
                <a:ext uri="{FF2B5EF4-FFF2-40B4-BE49-F238E27FC236}">
                  <a16:creationId xmlns:a16="http://schemas.microsoft.com/office/drawing/2014/main" id="{505DBC7F-8182-4A01-ABB8-5482DAEFB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831D40E-0246-4510-A95A-F7F2D29064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6831" y="143839"/>
              <a:ext cx="885190" cy="421005"/>
            </a:xfrm>
            <a:prstGeom prst="rect">
              <a:avLst/>
            </a:prstGeom>
          </p:spPr>
        </p:pic>
        <p:pic>
          <p:nvPicPr>
            <p:cNvPr id="17" name="Google Shape;181;p26">
              <a:extLst>
                <a:ext uri="{FF2B5EF4-FFF2-40B4-BE49-F238E27FC236}">
                  <a16:creationId xmlns:a16="http://schemas.microsoft.com/office/drawing/2014/main" id="{01085283-8965-43DD-8432-4EBC3A1CD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78;p26">
              <a:extLst>
                <a:ext uri="{FF2B5EF4-FFF2-40B4-BE49-F238E27FC236}">
                  <a16:creationId xmlns:a16="http://schemas.microsoft.com/office/drawing/2014/main" id="{8EFFD24E-6926-4460-A5DC-07E95D6340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Google Shape;177;p26" descr="C:\Users\scholtenss\Dropbox\Salome\WERK\Presentaties\Pictures\zonmw-logo.png">
            <a:extLst>
              <a:ext uri="{FF2B5EF4-FFF2-40B4-BE49-F238E27FC236}">
                <a16:creationId xmlns:a16="http://schemas.microsoft.com/office/drawing/2014/main" id="{D981FC13-779F-4D2B-AE71-9F2BA42C963B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985759" y="314872"/>
            <a:ext cx="2718048" cy="634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3602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3"/>
          <p:cNvSpPr txBox="1">
            <a:spLocks noGrp="1"/>
          </p:cNvSpPr>
          <p:nvPr>
            <p:ph type="ctrTitle"/>
          </p:nvPr>
        </p:nvSpPr>
        <p:spPr>
          <a:xfrm>
            <a:off x="634682" y="141221"/>
            <a:ext cx="104845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b="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First deliverable – Life sciences data steward function matrix </a:t>
            </a:r>
            <a:endParaRPr b="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9" name="Google Shape;259;p33"/>
          <p:cNvSpPr txBox="1">
            <a:spLocks noGrp="1"/>
          </p:cNvSpPr>
          <p:nvPr>
            <p:ph type="body" idx="1"/>
          </p:nvPr>
        </p:nvSpPr>
        <p:spPr>
          <a:xfrm>
            <a:off x="249602" y="932097"/>
            <a:ext cx="11535998" cy="510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Presented at Health-RI conference, February 2019,  </a:t>
            </a:r>
            <a:r>
              <a:rPr lang="en-GB" b="1" i="1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DOI</a:t>
            </a:r>
            <a:r>
              <a:rPr lang="en-GB" b="1" i="1" dirty="0">
                <a:latin typeface="Corbel" panose="020B0503020204020204" pitchFamily="34" charset="0"/>
              </a:rPr>
              <a:t>:</a:t>
            </a:r>
            <a:r>
              <a:rPr lang="en-GB" b="1" i="1" dirty="0">
                <a:solidFill>
                  <a:srgbClr val="333333"/>
                </a:solidFill>
                <a:latin typeface="Corbel" panose="020B0503020204020204" pitchFamily="34" charset="0"/>
                <a:ea typeface="Arial"/>
                <a:cs typeface="Arial"/>
                <a:sym typeface="Arial"/>
              </a:rPr>
              <a:t>10.5281/zenodo.2561723 </a:t>
            </a:r>
            <a:endParaRPr b="1" dirty="0">
              <a:latin typeface="Corbel" panose="020B0503020204020204" pitchFamily="34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</a:pPr>
            <a:endParaRPr i="1" dirty="0">
              <a:solidFill>
                <a:srgbClr val="333333"/>
              </a:solidFill>
              <a:latin typeface="Corbel" panose="020B0503020204020204" pitchFamily="34" charset="0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Created by </a:t>
            </a:r>
            <a:b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</a:b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a) </a:t>
            </a:r>
            <a:r>
              <a:rPr lang="en-GB" dirty="0" err="1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analyzing</a:t>
            </a: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 ca 45 job advertisements and </a:t>
            </a:r>
            <a:b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</a:b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b) </a:t>
            </a:r>
            <a:r>
              <a:rPr lang="en-GB" dirty="0" err="1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analyzing</a:t>
            </a: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 and mapping to existing data stewardship competency frameworks (</a:t>
            </a:r>
            <a:r>
              <a:rPr lang="en-GB" dirty="0" err="1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EOSCpilot</a:t>
            </a: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, Purdue, DAMA, EDISON</a:t>
            </a:r>
            <a:r>
              <a:rPr lang="en-GB" dirty="0">
                <a:solidFill>
                  <a:schemeClr val="tx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) and to the FAIR principles</a:t>
            </a:r>
            <a:br>
              <a:rPr lang="en-GB" i="1" dirty="0">
                <a:solidFill>
                  <a:srgbClr val="FF0000"/>
                </a:solidFill>
                <a:latin typeface="Corbel" panose="020B0503020204020204" pitchFamily="34" charset="0"/>
                <a:ea typeface="Arial"/>
                <a:cs typeface="Arial"/>
                <a:sym typeface="Arial"/>
              </a:rPr>
            </a:br>
            <a:endParaRPr i="1" dirty="0">
              <a:solidFill>
                <a:srgbClr val="FF0000"/>
              </a:solidFill>
              <a:latin typeface="Corbel" panose="020B0503020204020204" pitchFamily="34" charset="0"/>
              <a:ea typeface="Arial"/>
              <a:cs typeface="Arial"/>
              <a:sym typeface="Aria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For 2 types of data stewards:</a:t>
            </a:r>
            <a:br>
              <a:rPr lang="en-GB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</a:br>
            <a:endParaRPr dirty="0">
              <a:solidFill>
                <a:schemeClr val="dk1"/>
              </a:solidFill>
              <a:latin typeface="Corbel" panose="020B0503020204020204" pitchFamily="34" charset="0"/>
              <a:ea typeface="Corbel"/>
              <a:cs typeface="Corbel"/>
              <a:sym typeface="Corbel"/>
            </a:endParaRP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"/>
              <a:buChar char="─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Data Steward A is an institutional/department  focused and  coordinating, policy-oriented function </a:t>
            </a:r>
            <a:endParaRPr sz="2200" dirty="0">
              <a:solidFill>
                <a:schemeClr val="dk1"/>
              </a:solidFill>
              <a:latin typeface="Corbel" panose="020B0503020204020204" pitchFamily="34" charset="0"/>
              <a:ea typeface="Corbel"/>
              <a:cs typeface="Corbel"/>
              <a:sym typeface="Corbel"/>
            </a:endParaRPr>
          </a:p>
          <a:p>
            <a:pPr marL="8001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"/>
              <a:buChar char="─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Data steward B is project focused and an operational, supporting-oriented function</a:t>
            </a:r>
          </a:p>
          <a:p>
            <a:pPr marL="800100" lvl="1" indent="-342900">
              <a:spcBef>
                <a:spcPts val="0"/>
              </a:spcBef>
            </a:pPr>
            <a:r>
              <a:rPr lang="en-GB" sz="2200" dirty="0">
                <a:solidFill>
                  <a:schemeClr val="tx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(In version 2:  Data Steward C is added  - </a:t>
            </a:r>
            <a:r>
              <a:rPr lang="en-GB" sz="2200" dirty="0">
                <a:solidFill>
                  <a:schemeClr val="tx1"/>
                </a:solidFill>
                <a:latin typeface="Corbel" panose="020B0503020204020204" pitchFamily="34" charset="0"/>
              </a:rPr>
              <a:t>Data/e-infrastructure focussed, operational, supporting</a:t>
            </a:r>
            <a:r>
              <a:rPr lang="en-GB" sz="2200" dirty="0">
                <a:solidFill>
                  <a:schemeClr val="tx1"/>
                </a:solidFill>
                <a:latin typeface="Corbel" panose="020B0503020204020204" pitchFamily="34" charset="0"/>
                <a:ea typeface="Corbel"/>
                <a:cs typeface="Corbel"/>
                <a:sym typeface="Corbel"/>
              </a:rPr>
              <a:t>)</a:t>
            </a:r>
            <a:br>
              <a:rPr lang="en-GB" sz="2200" dirty="0">
                <a:solidFill>
                  <a:schemeClr val="tx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endParaRPr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60" name="Google Shape;260;p33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61" name="Google Shape;261;p33"/>
          <p:cNvGrpSpPr/>
          <p:nvPr/>
        </p:nvGrpSpPr>
        <p:grpSpPr>
          <a:xfrm>
            <a:off x="1096103" y="5830446"/>
            <a:ext cx="10366835" cy="1067448"/>
            <a:chOff x="0" y="0"/>
            <a:chExt cx="7512021" cy="773430"/>
          </a:xfrm>
        </p:grpSpPr>
        <p:pic>
          <p:nvPicPr>
            <p:cNvPr id="262" name="Google Shape;262;p33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3" name="Google Shape;263;p33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4" name="Google Shape;264;p3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5" name="Google Shape;265;p3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6" name="Google Shape;266;p33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7" name="Google Shape;267;p33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68" name="Google Shape;268;p33" descr="C:\Users\scholtenss\Dropbox\Salome\WERK\Presentaties\Pictures\zonmw-logo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855187" y="314874"/>
            <a:ext cx="2147258" cy="5010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382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34"/>
          <p:cNvSpPr txBox="1">
            <a:spLocks noGrp="1"/>
          </p:cNvSpPr>
          <p:nvPr>
            <p:ph type="ctrTitle"/>
          </p:nvPr>
        </p:nvSpPr>
        <p:spPr>
          <a:xfrm>
            <a:off x="754602" y="306665"/>
            <a:ext cx="104845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b="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Life sciences data steward function matrix</a:t>
            </a:r>
            <a:endParaRPr b="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75" name="Google Shape;275;p34"/>
          <p:cNvSpPr txBox="1">
            <a:spLocks noGrp="1"/>
          </p:cNvSpPr>
          <p:nvPr>
            <p:ph type="body" idx="1"/>
          </p:nvPr>
        </p:nvSpPr>
        <p:spPr>
          <a:xfrm>
            <a:off x="879187" y="1090324"/>
            <a:ext cx="10044000" cy="4981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8900" lvl="0" indent="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SzPts val="2200"/>
              <a:buNone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Eight different function areas were defined for both data steward A &amp; B: 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1. policy/strategy, 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2. compliance,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 alignment with FAIR data principles,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4. services, 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 infrastructure, 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6. knowledge, 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7. network, </a:t>
            </a:r>
            <a:endParaRPr dirty="0"/>
          </a:p>
          <a:p>
            <a:pPr marL="457200" marR="0" lvl="0" indent="-3683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8. data archiving </a:t>
            </a: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endParaRPr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Matrix well received, both nationally and internationally, and in different domains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It is a living document  and feedback from the community is being incorporated</a:t>
            </a:r>
          </a:p>
          <a:p>
            <a:pPr marL="34290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GB" dirty="0">
                <a:solidFill>
                  <a:schemeClr val="tx1"/>
                </a:solidFill>
                <a:latin typeface="Corbel"/>
                <a:ea typeface="Corbel"/>
                <a:cs typeface="Corbel"/>
                <a:sym typeface="Corbel"/>
              </a:rPr>
              <a:t>V1.2 will be published this week </a:t>
            </a: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br>
              <a:rPr lang="en-GB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endParaRPr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76" name="Google Shape;276;p34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7" name="Google Shape;277;p34"/>
          <p:cNvGrpSpPr/>
          <p:nvPr/>
        </p:nvGrpSpPr>
        <p:grpSpPr>
          <a:xfrm>
            <a:off x="1096103" y="5830446"/>
            <a:ext cx="10366835" cy="1067448"/>
            <a:chOff x="0" y="0"/>
            <a:chExt cx="7512021" cy="773430"/>
          </a:xfrm>
        </p:grpSpPr>
        <p:pic>
          <p:nvPicPr>
            <p:cNvPr id="278" name="Google Shape;278;p3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9" name="Google Shape;279;p3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0" name="Google Shape;280;p3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1" name="Google Shape;281;p3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2" name="Google Shape;282;p34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3" name="Google Shape;283;p34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84" name="Google Shape;284;p34" descr="C:\Users\scholtenss\Dropbox\Salome\WERK\Presentaties\Pictures\zonmw-logo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985759" y="314872"/>
            <a:ext cx="2718048" cy="6342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393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8"/>
          <p:cNvPicPr preferRelativeResize="0"/>
          <p:nvPr/>
        </p:nvPicPr>
        <p:blipFill rotWithShape="1">
          <a:blip r:embed="rId3">
            <a:alphaModFix/>
          </a:blip>
          <a:srcRect l="10647" t="17037" r="14931" b="7974"/>
          <a:stretch/>
        </p:blipFill>
        <p:spPr>
          <a:xfrm>
            <a:off x="0" y="48664"/>
            <a:ext cx="12192000" cy="7678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5"/>
          <p:cNvSpPr txBox="1">
            <a:spLocks noGrp="1"/>
          </p:cNvSpPr>
          <p:nvPr>
            <p:ph type="ctrTitle"/>
          </p:nvPr>
        </p:nvSpPr>
        <p:spPr>
          <a:xfrm>
            <a:off x="754602" y="486545"/>
            <a:ext cx="10484528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b="0" dirty="0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rPr>
              <a:t>The data stewardship landscape</a:t>
            </a:r>
            <a:endParaRPr b="0" dirty="0">
              <a:solidFill>
                <a:schemeClr val="accen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93" name="Google Shape;293;p35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4" name="Google Shape;294;p35"/>
          <p:cNvGrpSpPr/>
          <p:nvPr/>
        </p:nvGrpSpPr>
        <p:grpSpPr>
          <a:xfrm>
            <a:off x="1096103" y="5875416"/>
            <a:ext cx="10366835" cy="1067448"/>
            <a:chOff x="0" y="0"/>
            <a:chExt cx="7512021" cy="773430"/>
          </a:xfrm>
        </p:grpSpPr>
        <p:pic>
          <p:nvPicPr>
            <p:cNvPr id="295" name="Google Shape;295;p35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6" name="Google Shape;296;p35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7" name="Google Shape;297;p3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8" name="Google Shape;298;p35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9" name="Google Shape;299;p35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0" name="Google Shape;300;p35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1" name="Google Shape;301;p35" descr="C:\Users\scholtenss\Dropbox\Salome\WERK\Presentaties\Pictures\zonmw-logo.png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8985759" y="314872"/>
            <a:ext cx="2718048" cy="63421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D55E960-B6ED-4E1C-9E3C-B4F9EA60CD0D}"/>
              </a:ext>
            </a:extLst>
          </p:cNvPr>
          <p:cNvSpPr txBox="1"/>
          <p:nvPr/>
        </p:nvSpPr>
        <p:spPr>
          <a:xfrm>
            <a:off x="9005334" y="4741697"/>
            <a:ext cx="27180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tx1"/>
                </a:solidFill>
                <a:latin typeface="Corbel" panose="020B05030202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Source:</a:t>
            </a:r>
          </a:p>
          <a:p>
            <a:r>
              <a:rPr lang="en-GB" sz="1800" dirty="0">
                <a:latin typeface="Corbel" panose="020B05030202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https://zenodo.org/record/2585691#.XPYDucgzaUl</a:t>
            </a:r>
            <a:endParaRPr lang="en-GB" sz="18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313F9232-7096-4020-8CE3-529DEC8AA3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10639" y="1265523"/>
            <a:ext cx="6675120" cy="500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0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grpSp>
        <p:nvGrpSpPr>
          <p:cNvPr id="175" name="Google Shape;175;p19"/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176" name="Google Shape;176;p1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p1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8" name="Google Shape;178;p19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19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19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p19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2" name="Google Shape;182;p1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9" descr="C:\Users\scholtenss\Dropbox\Salome\WERK\Presentaties\Pictures\zonmw-logo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9"/>
          <p:cNvSpPr txBox="1"/>
          <p:nvPr/>
        </p:nvSpPr>
        <p:spPr>
          <a:xfrm>
            <a:off x="1106253" y="338560"/>
            <a:ext cx="10617200" cy="971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2800"/>
              <a:buFont typeface="Verdana"/>
              <a:buNone/>
            </a:pPr>
            <a:r>
              <a:rPr lang="en-GB" sz="3200" b="1" i="0" u="none" strike="noStrike" cap="none" dirty="0">
                <a:solidFill>
                  <a:srgbClr val="003183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Deliverable 2: KSAs &amp; LOs</a:t>
            </a:r>
            <a:endParaRPr sz="2000" b="0" i="1" u="none" strike="noStrike" cap="none" dirty="0">
              <a:solidFill>
                <a:srgbClr val="003183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9"/>
          <p:cNvSpPr txBox="1"/>
          <p:nvPr/>
        </p:nvSpPr>
        <p:spPr>
          <a:xfrm>
            <a:off x="825500" y="1489485"/>
            <a:ext cx="10617200" cy="11079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Definition of KSAs: </a:t>
            </a:r>
            <a:b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b="1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Knowledge, Skills and </a:t>
            </a:r>
            <a:br>
              <a:rPr lang="en-GB" sz="2200" b="1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b="1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Abilities </a:t>
            </a: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of a data steward</a:t>
            </a:r>
            <a:br>
              <a:rPr lang="en-GB" sz="2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lang="en-GB" sz="2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Definition of LOs: </a:t>
            </a:r>
            <a:b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b="1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Learning Objectives </a:t>
            </a:r>
            <a:b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for training for </a:t>
            </a:r>
            <a:b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data stewards </a:t>
            </a:r>
            <a:b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</a:b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(</a:t>
            </a:r>
            <a:r>
              <a:rPr lang="en-GB" sz="2200" dirty="0" err="1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incl</a:t>
            </a:r>
            <a:r>
              <a:rPr lang="en-GB" sz="2200" dirty="0">
                <a:solidFill>
                  <a:schemeClr val="dk1"/>
                </a:solidFill>
                <a:latin typeface="Corbel" panose="020B0503020204020204" pitchFamily="34" charset="0"/>
                <a:ea typeface="Calibri"/>
                <a:cs typeface="Calibri"/>
                <a:sym typeface="Calibri"/>
              </a:rPr>
              <a:t> Blooms level)</a:t>
            </a:r>
            <a:endParaRPr sz="2200" i="1" dirty="0">
              <a:solidFill>
                <a:schemeClr val="dk1"/>
              </a:solidFill>
              <a:latin typeface="Corbel" panose="020B050302020402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19"/>
          <p:cNvPicPr preferRelativeResize="0"/>
          <p:nvPr/>
        </p:nvPicPr>
        <p:blipFill rotWithShape="1">
          <a:blip r:embed="rId11">
            <a:alphaModFix/>
          </a:blip>
          <a:srcRect t="7467"/>
          <a:stretch/>
        </p:blipFill>
        <p:spPr>
          <a:xfrm>
            <a:off x="4388346" y="1161029"/>
            <a:ext cx="7253898" cy="46587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44FD0C-603E-4703-A778-196D2EB4ED29}"/>
              </a:ext>
            </a:extLst>
          </p:cNvPr>
          <p:cNvSpPr/>
          <p:nvPr/>
        </p:nvSpPr>
        <p:spPr>
          <a:xfrm>
            <a:off x="6885829" y="37678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SzPts val="2200"/>
            </a:pPr>
            <a:r>
              <a:rPr lang="en-GB" sz="18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poster DOI:  </a:t>
            </a:r>
            <a:r>
              <a:rPr lang="en-GB" sz="18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  <a:hlinkClick r:id="rId12"/>
              </a:rPr>
              <a:t>https://doi.org/10.5281/zenodo.2616477</a:t>
            </a:r>
            <a:br>
              <a:rPr lang="en-GB" sz="18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sz="1800" i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full KSA/LO matrix will be available this week in </a:t>
            </a:r>
            <a:r>
              <a:rPr lang="en-GB" sz="1800" i="1" dirty="0" err="1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Zenodo</a:t>
            </a:r>
            <a:endParaRPr lang="en-GB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D9C204-FE28-4D64-AC12-C8C120709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90222"/>
            <a:ext cx="12192000" cy="5277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462</Words>
  <Application>Microsoft Office PowerPoint</Application>
  <PresentationFormat>Widescreen</PresentationFormat>
  <Paragraphs>120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Verdana</vt:lpstr>
      <vt:lpstr>Merriweather Sans</vt:lpstr>
      <vt:lpstr>Calibri</vt:lpstr>
      <vt:lpstr>Corbel</vt:lpstr>
      <vt:lpstr>Kantoorthema</vt:lpstr>
      <vt:lpstr>ZonMw project Towards FAIR Data Steward as profession for the Life Sciences  Board DTL June 4, 2019   Celia van Gelder, Programme Manager DTL Learning/ELIXIR-NL Training</vt:lpstr>
      <vt:lpstr>PowerPoint Presentation</vt:lpstr>
      <vt:lpstr>Defining the DS profession:  Towards FAIR Data Steward as profession for the Life Sciences </vt:lpstr>
      <vt:lpstr>First deliverable – Life sciences data steward function matrix </vt:lpstr>
      <vt:lpstr>Life sciences data steward function matrix</vt:lpstr>
      <vt:lpstr>PowerPoint Presentation</vt:lpstr>
      <vt:lpstr>The data stewardship landscape</vt:lpstr>
      <vt:lpstr>PowerPoint Presentation</vt:lpstr>
      <vt:lpstr>PowerPoint Presentation</vt:lpstr>
      <vt:lpstr>PowerPoint Presentation</vt:lpstr>
      <vt:lpstr>PowerPoint Presentation</vt:lpstr>
      <vt:lpstr>Next steps – continuation &amp; embedding internationally   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ZonMw project Towards FAIR Data Steward as profession for the Life Sciences  PAC DTL May 7, 2019   Dr. Mijke Jetten, Radboud University</dc:title>
  <cp:lastModifiedBy>Celia van Gelder</cp:lastModifiedBy>
  <cp:revision>36</cp:revision>
  <dcterms:modified xsi:type="dcterms:W3CDTF">2019-06-04T10:47:01Z</dcterms:modified>
</cp:coreProperties>
</file>